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1" r:id="rId3"/>
    <p:sldId id="336" r:id="rId4"/>
    <p:sldId id="316" r:id="rId5"/>
    <p:sldId id="317" r:id="rId6"/>
    <p:sldId id="318" r:id="rId7"/>
    <p:sldId id="323" r:id="rId8"/>
    <p:sldId id="327" r:id="rId9"/>
    <p:sldId id="343" r:id="rId10"/>
    <p:sldId id="344" r:id="rId11"/>
    <p:sldId id="328" r:id="rId12"/>
    <p:sldId id="329" r:id="rId13"/>
    <p:sldId id="330" r:id="rId14"/>
    <p:sldId id="331" r:id="rId15"/>
    <p:sldId id="332" r:id="rId16"/>
    <p:sldId id="345" r:id="rId17"/>
    <p:sldId id="346" r:id="rId18"/>
    <p:sldId id="333" r:id="rId19"/>
    <p:sldId id="334" r:id="rId20"/>
    <p:sldId id="347" r:id="rId21"/>
    <p:sldId id="337" r:id="rId22"/>
    <p:sldId id="338" r:id="rId23"/>
    <p:sldId id="339" r:id="rId24"/>
    <p:sldId id="341" r:id="rId25"/>
    <p:sldId id="340" r:id="rId26"/>
    <p:sldId id="348" r:id="rId27"/>
    <p:sldId id="326" r:id="rId28"/>
    <p:sldId id="356" r:id="rId29"/>
    <p:sldId id="357" r:id="rId30"/>
    <p:sldId id="355" r:id="rId31"/>
    <p:sldId id="352" r:id="rId32"/>
    <p:sldId id="353" r:id="rId33"/>
    <p:sldId id="354" r:id="rId34"/>
    <p:sldId id="349" r:id="rId35"/>
    <p:sldId id="278" r:id="rId36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Montserrat" panose="00000500000000000000" pitchFamily="2" charset="0"/>
      <p:regular r:id="rId43"/>
      <p:bold r:id="rId44"/>
    </p:embeddedFont>
    <p:embeddedFont>
      <p:font typeface="Montserrat Medium" panose="00000600000000000000" pitchFamily="2" charset="0"/>
      <p:regular r:id="rId4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ADAD8B-45C5-A743-4B76-E9E0A99EBCCC}" name="GABRIELLA XAVIER DE SOUZA PEREIRA" initials="GXDSP" userId="GABRIELLA XAVIER DE SOUZA PER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CA"/>
    <a:srgbClr val="835151"/>
    <a:srgbClr val="FF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E63CD-2400-9871-BCCA-78B688D07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8ACA6-1AE8-6EDC-87CA-D8F759E6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1F948-2190-46FA-4EB0-6CF4FBB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079616-76F4-9DDB-B4FD-516A968A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4FEB94-8A33-1CA7-BB87-793A8F75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8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37EE5-FAA8-F0FB-DB64-E3D5566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1F6714-3B1A-75BF-4F59-11646F892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60193-3465-2DC5-1A48-002A48F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C4798-A5C2-6611-31AE-087D6215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F26DD-F3B3-792B-8C42-67BCAA30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E31205-93A6-DAC6-5F10-99E62D9A5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F953E2-CA96-4EFC-963E-747E4A2D3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C1EFE-C9A0-428D-36DD-1F0C8163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C0616-0451-9C32-9880-7E9525B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E74B9A-F784-856F-A8E5-1424189A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2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0B962-93C9-5804-EA38-AB584914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279317-AC63-F31F-4AB5-25121DA2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3B138-3D94-BD2D-D5C0-CEBB44EE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CBF0C-05BD-8221-F457-F4402F42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561816-80AF-3104-F6A1-DDA4557A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09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63423-706F-03FE-EC56-3553F0C3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D6A5E2-63EE-B1A5-4F79-AF3C2CE1B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525005-85AF-1BBD-9755-A9859ECD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A5FAE-2B4A-FF04-B481-2E46EBDA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38FC2-9B36-94A8-A969-0D71627C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72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67ABF-7F45-AE45-3D68-638E2F65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0B64A-B005-36D4-7CBC-56104000E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C1779-5412-105A-AADE-A4847B89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8DD59-7A24-78A3-C069-CB92345D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6712AE-A18C-DCB6-E942-0F602013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1CCCC-92DC-2E57-4668-703A816F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0799E-4723-F722-C01C-9DA26687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1F64DA-14F0-E5A6-FA00-693429AE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9648FF-CF7F-6468-FF38-E38A3E91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DBD7FE-D803-C02D-D2E1-FC29E2D95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9F1785-2A9E-CBD5-02EA-DE22393DD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E5013B-0582-9458-A7CF-62AD0F01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F6B00C-895A-8555-7C70-E9086858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3D992B-12DD-CCF7-CEC0-D361E805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8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14D61-DCAA-906E-1145-C1B9CA6A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CA1994-F11E-401E-E8C2-46718016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4D123C-BE03-167A-4521-A6DE309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027C0D-D7AF-4DE4-E21C-F2B63843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10B090-8E63-989C-709E-0246F46AA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33D617-80FE-6BAB-9FD8-5F92CACE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207C6-A4A6-8F71-B336-FE1C214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00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3EC06-21BD-EFF5-4885-E1F111C9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9A587B-E0A5-80DC-DB90-3EAE2ED4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3560ED-EED1-125E-41E6-909617DC6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0B0CA-7B42-BA6F-00A1-D9A37543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74CED8-FAF0-01DC-2016-CD524DB6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47310-2F96-D162-4C40-F078281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46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ECBE-762B-E1F3-4FAB-905BCE4F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120A21-5889-C3F7-7E37-D58268919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B79F5D-F6D1-5A1C-0664-F00ADD1C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50A3-651B-78D8-EBB6-2AD70F96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8A3ACF-573F-1843-59A1-7347CDC9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F94864-7196-83C2-3D7D-93C46EA9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9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937735-38AF-4C37-610C-BDD3C48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194609-321A-4B59-3570-AB175467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34C903-06A4-6B54-6EB3-003FE90BB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0560-B97B-4547-933A-6CE484019E88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F5029-3AD6-2B30-7C5E-FED8F426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78DF4-2B32-1E6C-D13C-16119D06E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7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4D8956-188C-44F2-B39E-4E9720BAEFB8}"/>
              </a:ext>
            </a:extLst>
          </p:cNvPr>
          <p:cNvSpPr/>
          <p:nvPr/>
        </p:nvSpPr>
        <p:spPr>
          <a:xfrm>
            <a:off x="-1" y="0"/>
            <a:ext cx="7184367" cy="6858000"/>
          </a:xfrm>
          <a:prstGeom prst="rect">
            <a:avLst/>
          </a:prstGeom>
          <a:solidFill>
            <a:srgbClr val="FFE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8F0429-FAA1-E8EC-E4C6-75C1C53049CE}"/>
              </a:ext>
            </a:extLst>
          </p:cNvPr>
          <p:cNvSpPr/>
          <p:nvPr/>
        </p:nvSpPr>
        <p:spPr>
          <a:xfrm>
            <a:off x="7185890" y="0"/>
            <a:ext cx="5006109" cy="685800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B667383-364B-2D93-04DE-96D1FB597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1957" r="11701" b="11783"/>
          <a:stretch/>
        </p:blipFill>
        <p:spPr>
          <a:xfrm>
            <a:off x="2004291" y="691635"/>
            <a:ext cx="2807855" cy="27373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37438E-DA5C-B1CF-493A-90287EC2DC7C}"/>
              </a:ext>
            </a:extLst>
          </p:cNvPr>
          <p:cNvSpPr txBox="1"/>
          <p:nvPr/>
        </p:nvSpPr>
        <p:spPr>
          <a:xfrm>
            <a:off x="955961" y="3447533"/>
            <a:ext cx="490450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835151"/>
                </a:solidFill>
                <a:latin typeface="Montserrat Medium" panose="020B0604020202020204" pitchFamily="2" charset="0"/>
              </a:rPr>
              <a:t>IGLU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09F61-D683-F305-165D-F857FD9862F4}"/>
              </a:ext>
            </a:extLst>
          </p:cNvPr>
          <p:cNvSpPr txBox="1"/>
          <p:nvPr/>
        </p:nvSpPr>
        <p:spPr>
          <a:xfrm>
            <a:off x="1138379" y="4829601"/>
            <a:ext cx="45396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GERENCIAMENTO ORGANIZACIONAL DE UMA SORVETERIA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ACD5D-11E0-53C7-CEF8-B0F323A3D37A}"/>
              </a:ext>
            </a:extLst>
          </p:cNvPr>
          <p:cNvSpPr txBox="1"/>
          <p:nvPr/>
        </p:nvSpPr>
        <p:spPr>
          <a:xfrm>
            <a:off x="7685460" y="2364338"/>
            <a:ext cx="4151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Análise e Desenvolvimento de Sistemas – 6º semestre</a:t>
            </a:r>
          </a:p>
          <a:p>
            <a:endParaRPr lang="pt-BR" sz="1600" dirty="0">
              <a:solidFill>
                <a:srgbClr val="FFEACA"/>
              </a:solidFill>
              <a:latin typeface="Montserrat Medium" panose="00000600000000000000" pitchFamily="2" charset="0"/>
            </a:endParaRPr>
          </a:p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Laboratório de Engenharia de Software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8C174B-C29D-9CD1-DD5F-E68588AC38DC}"/>
              </a:ext>
            </a:extLst>
          </p:cNvPr>
          <p:cNvSpPr txBox="1"/>
          <p:nvPr/>
        </p:nvSpPr>
        <p:spPr>
          <a:xfrm>
            <a:off x="7685460" y="4315570"/>
            <a:ext cx="41517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Danilo Lopes da Costa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Gabriella Xavier de Souza Pereira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João Camilo Rodrigues e Silva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C382C0E-8876-C200-4572-8C25645664C3}"/>
              </a:ext>
            </a:extLst>
          </p:cNvPr>
          <p:cNvCxnSpPr>
            <a:cxnSpLocks/>
          </p:cNvCxnSpPr>
          <p:nvPr/>
        </p:nvCxnSpPr>
        <p:spPr>
          <a:xfrm>
            <a:off x="7763971" y="3992695"/>
            <a:ext cx="1773382" cy="0"/>
          </a:xfrm>
          <a:prstGeom prst="line">
            <a:avLst/>
          </a:prstGeom>
          <a:ln w="28575">
            <a:solidFill>
              <a:srgbClr val="FFE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AEB36B8-1B99-DDCF-C0C0-8D2A794F2F8D}"/>
              </a:ext>
            </a:extLst>
          </p:cNvPr>
          <p:cNvCxnSpPr>
            <a:cxnSpLocks/>
          </p:cNvCxnSpPr>
          <p:nvPr/>
        </p:nvCxnSpPr>
        <p:spPr>
          <a:xfrm>
            <a:off x="3061877" y="4641421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4328B6-4118-683E-790C-7F11B7D2D9A4}"/>
              </a:ext>
            </a:extLst>
          </p:cNvPr>
          <p:cNvSpPr txBox="1"/>
          <p:nvPr/>
        </p:nvSpPr>
        <p:spPr>
          <a:xfrm>
            <a:off x="7685460" y="1305436"/>
            <a:ext cx="415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EACA"/>
                </a:solidFill>
                <a:latin typeface="Montserrat Medium" panose="00000600000000000000" pitchFamily="2" charset="0"/>
              </a:rPr>
              <a:t>Fatec Ferraz de Vasconcelos</a:t>
            </a:r>
          </a:p>
        </p:txBody>
      </p:sp>
    </p:spTree>
    <p:extLst>
      <p:ext uri="{BB962C8B-B14F-4D97-AF65-F5344CB8AC3E}">
        <p14:creationId xmlns:p14="http://schemas.microsoft.com/office/powerpoint/2010/main" val="671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1AEFB9E-9FD4-B58A-3455-1704B5EB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30" y="0"/>
            <a:ext cx="10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1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191DCD-5D31-784B-35B9-DB6B940D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8" y="0"/>
            <a:ext cx="545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21FD82-17C3-8398-EB04-3943DEB2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04" y="0"/>
            <a:ext cx="424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8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 DE CLASSES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83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3C09B1-772F-2046-A750-11FE59AB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99" y="0"/>
            <a:ext cx="9115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4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CASOS DE USO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2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786CCC-41AB-3250-4198-A74329F7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518" y="116399"/>
            <a:ext cx="6938963" cy="66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3A37B3-94A5-83E2-76AC-A6BFDF62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52" y="0"/>
            <a:ext cx="9311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9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0405467-A0BF-5884-2E51-7B78B08C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376237"/>
            <a:ext cx="85915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9EB436-333D-EF4C-3ACA-50CE88A8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51" y="301599"/>
            <a:ext cx="10213097" cy="62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SUMÁRIO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605003" y="2277934"/>
            <a:ext cx="53333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  DO PROJETO</a:t>
            </a: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NECESSIDADE DO NEGÓCIO</a:t>
            </a:r>
          </a:p>
          <a:p>
            <a:pPr marL="342900" indent="-342900" algn="just">
              <a:buAutoNum type="arabicPeriod"/>
            </a:pP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 ESCOPO</a:t>
            </a:r>
          </a:p>
          <a:p>
            <a:pPr marL="342900" indent="-342900" algn="just">
              <a:buAutoNum type="arabicPeriod"/>
            </a:pP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ESPECIFICAÇÕES TÉCNICAS</a:t>
            </a: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ENTIDADE-RELACIONAMENTO (MER)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6973736" y="2277934"/>
            <a:ext cx="45440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ATIVIDADES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CLASSES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 DE CASOS DE USO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SEQUÊNCIAS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CÓDIGOS DO SISTEMA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APRESENTÃÇÃO DO SISTEMA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291492" y="1660634"/>
            <a:ext cx="0" cy="3741683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54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EE6109B-D706-93EA-FA62-FEEC540E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371475"/>
            <a:ext cx="85629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6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SEQUÊNCIA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1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70" y="0"/>
            <a:ext cx="9836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1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49" y="0"/>
            <a:ext cx="10254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50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60" y="0"/>
            <a:ext cx="9807846" cy="68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2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8" y="0"/>
            <a:ext cx="9816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95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575C950-DF37-15C9-BF6A-6A5D0EF5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20" y="0"/>
            <a:ext cx="9228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66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CÓDIGOS DO SISTEMA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2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D1DACD-0EA5-3A4F-C57B-9285B5AE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82"/>
            <a:ext cx="12192000" cy="66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90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55CDC9-2AB4-B254-7CAC-A268C29E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9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28EF95BB-8FA3-528E-D6F6-93EC38EE40E5}"/>
              </a:ext>
            </a:extLst>
          </p:cNvPr>
          <p:cNvSpPr/>
          <p:nvPr/>
        </p:nvSpPr>
        <p:spPr>
          <a:xfrm>
            <a:off x="3058418" y="3051345"/>
            <a:ext cx="6075164" cy="241658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OBJETIVO DO PROJETO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4E8125-4DBF-36FC-7F10-834119DC5EE7}"/>
              </a:ext>
            </a:extLst>
          </p:cNvPr>
          <p:cNvGrpSpPr/>
          <p:nvPr/>
        </p:nvGrpSpPr>
        <p:grpSpPr>
          <a:xfrm>
            <a:off x="2530763" y="2327569"/>
            <a:ext cx="6345381" cy="2890828"/>
            <a:chOff x="928267" y="2632369"/>
            <a:chExt cx="4257936" cy="289082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8CB103-EC87-7297-EF38-1FFA8CAF61D7}"/>
                </a:ext>
              </a:extLst>
            </p:cNvPr>
            <p:cNvSpPr/>
            <p:nvPr/>
          </p:nvSpPr>
          <p:spPr>
            <a:xfrm>
              <a:off x="928267" y="2632369"/>
              <a:ext cx="4257936" cy="289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52D9E88-0D5D-0362-315E-248206435F5D}"/>
                </a:ext>
              </a:extLst>
            </p:cNvPr>
            <p:cNvSpPr txBox="1"/>
            <p:nvPr/>
          </p:nvSpPr>
          <p:spPr>
            <a:xfrm>
              <a:off x="1168399" y="3662284"/>
              <a:ext cx="3777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1600" dirty="0">
                <a:solidFill>
                  <a:srgbClr val="83515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2968309" y="3051345"/>
            <a:ext cx="547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uma plataforma web responsiva (Iglu) para administrar o estoque de produtos, fornecedores, funcionários e vendas de uma sorveteria.</a:t>
            </a:r>
          </a:p>
        </p:txBody>
      </p:sp>
    </p:spTree>
    <p:extLst>
      <p:ext uri="{BB962C8B-B14F-4D97-AF65-F5344CB8AC3E}">
        <p14:creationId xmlns:p14="http://schemas.microsoft.com/office/powerpoint/2010/main" val="322264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3BE430-1C32-08C5-3F17-2FDE8DAA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1"/>
            <a:ext cx="12192000" cy="67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9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1DE01A-2650-562E-E298-30675281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54"/>
            <a:ext cx="12192000" cy="54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67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945858-DA21-8D38-2758-89C96F02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801"/>
            <a:ext cx="12192000" cy="47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7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F16E9E-DAF3-31FC-AFC4-AE10C5D5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130"/>
            <a:ext cx="12192000" cy="63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9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APRESENTAÇÃO DO SISTEMA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471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456817"/>
            <a:ext cx="819265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OBRIGADO(A) PELA ATENÇÃO!</a:t>
            </a:r>
          </a:p>
          <a:p>
            <a:pPr algn="ctr"/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242243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NECESSIDADE DO NEGÓCIO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758ED9-CCC6-2170-115C-D9B4E7152F49}"/>
              </a:ext>
            </a:extLst>
          </p:cNvPr>
          <p:cNvSpPr txBox="1"/>
          <p:nvPr/>
        </p:nvSpPr>
        <p:spPr>
          <a:xfrm>
            <a:off x="605004" y="2387663"/>
            <a:ext cx="10635651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empresa em questão (Iglu), um negócio de família, vinha administrando seus serviços de maneira tradicional e “antiquada”, realizada em papéis. O atual dono, sentindo que a gerência dos negócios estava atrasada, optou pela inovação, com ferramentas tecnológicas presentes no mercado que poderiam impulsionar, melhorar e agilizar o registro de estoque de produtos, fornecedores, funcionários e vendas.</a:t>
            </a:r>
            <a:endParaRPr lang="pt-BR" sz="16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A255DB0-64B1-FF08-8BDC-DB7D6932B6CF}"/>
              </a:ext>
            </a:extLst>
          </p:cNvPr>
          <p:cNvSpPr/>
          <p:nvPr/>
        </p:nvSpPr>
        <p:spPr>
          <a:xfrm>
            <a:off x="794328" y="1909643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DESCRIÇÃO DO ESCOPO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B6C54DD-59B4-D71E-7DB3-973F9E674ED2}"/>
              </a:ext>
            </a:extLst>
          </p:cNvPr>
          <p:cNvSpPr/>
          <p:nvPr/>
        </p:nvSpPr>
        <p:spPr>
          <a:xfrm>
            <a:off x="605004" y="1773381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A9713DE7-16DA-1FE3-BFDC-25459CD7F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6" y="2036766"/>
            <a:ext cx="484761" cy="48476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16562E-59FC-C27B-D5BF-2BCAA9CE1CCD}"/>
              </a:ext>
            </a:extLst>
          </p:cNvPr>
          <p:cNvSpPr txBox="1"/>
          <p:nvPr/>
        </p:nvSpPr>
        <p:spPr>
          <a:xfrm>
            <a:off x="2274465" y="2036766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Iglu conta com seções de estoque de produtos, fornecedores, funcionários e vendas.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433F846-B5EB-1269-3C29-09C5E98A3ECC}"/>
              </a:ext>
            </a:extLst>
          </p:cNvPr>
          <p:cNvSpPr/>
          <p:nvPr/>
        </p:nvSpPr>
        <p:spPr>
          <a:xfrm>
            <a:off x="812799" y="3341130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AED77B4-2747-8ED8-29DB-122CD544BF22}"/>
              </a:ext>
            </a:extLst>
          </p:cNvPr>
          <p:cNvSpPr/>
          <p:nvPr/>
        </p:nvSpPr>
        <p:spPr>
          <a:xfrm>
            <a:off x="623475" y="3204868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371D68-91AA-D02A-BDA6-B2F56B1C39A1}"/>
              </a:ext>
            </a:extLst>
          </p:cNvPr>
          <p:cNvSpPr txBox="1"/>
          <p:nvPr/>
        </p:nvSpPr>
        <p:spPr>
          <a:xfrm>
            <a:off x="2292936" y="3468253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Para acessar o sistema, é necessário estar registrado no banco de dados, tendo um perfil de administrador ou de funcionário.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69114EB4-51FA-8271-4E87-475F6ACB26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2" y="3495525"/>
            <a:ext cx="461412" cy="46141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AAC9DE2-F906-1B58-A7A7-6A60A957EC3D}"/>
              </a:ext>
            </a:extLst>
          </p:cNvPr>
          <p:cNvSpPr/>
          <p:nvPr/>
        </p:nvSpPr>
        <p:spPr>
          <a:xfrm>
            <a:off x="812799" y="4776897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861CD90-144D-A763-1401-5426A919793B}"/>
              </a:ext>
            </a:extLst>
          </p:cNvPr>
          <p:cNvSpPr/>
          <p:nvPr/>
        </p:nvSpPr>
        <p:spPr>
          <a:xfrm>
            <a:off x="623475" y="4640635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984C62E-4AEC-B1A2-C9AD-EA419AA91C1E}"/>
              </a:ext>
            </a:extLst>
          </p:cNvPr>
          <p:cNvSpPr txBox="1"/>
          <p:nvPr/>
        </p:nvSpPr>
        <p:spPr>
          <a:xfrm>
            <a:off x="2292936" y="4904020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não será voltado a clientes da sorveteria, mas, sim, à própria sorveteria, para ajuda-la em seu gerenciamento interno.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E8F10AE9-9053-BE5D-DC6C-37AB6CAEAB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" y="4929784"/>
            <a:ext cx="460652" cy="4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ESPECIFICAÇÕES TÉCNICAS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DB6E61F7-DF65-0CE2-10F8-2E0A42B55152}"/>
              </a:ext>
            </a:extLst>
          </p:cNvPr>
          <p:cNvSpPr/>
          <p:nvPr/>
        </p:nvSpPr>
        <p:spPr>
          <a:xfrm>
            <a:off x="944366" y="1877647"/>
            <a:ext cx="982525" cy="86300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4232783-274C-7399-4269-76C86A430DCA}"/>
              </a:ext>
            </a:extLst>
          </p:cNvPr>
          <p:cNvSpPr/>
          <p:nvPr/>
        </p:nvSpPr>
        <p:spPr>
          <a:xfrm>
            <a:off x="616496" y="1732148"/>
            <a:ext cx="1042453" cy="86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3610BD-EECD-FCD8-87A1-D53B850D43BE}"/>
              </a:ext>
            </a:extLst>
          </p:cNvPr>
          <p:cNvSpPr txBox="1"/>
          <p:nvPr/>
        </p:nvSpPr>
        <p:spPr>
          <a:xfrm>
            <a:off x="2016307" y="2010376"/>
            <a:ext cx="33135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marcação HTML5</a:t>
            </a:r>
            <a:endParaRPr lang="pt-BR" sz="1600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48D60F9-8163-7D35-87AA-FFCBA1B0AF90}"/>
              </a:ext>
            </a:extLst>
          </p:cNvPr>
          <p:cNvSpPr txBox="1"/>
          <p:nvPr/>
        </p:nvSpPr>
        <p:spPr>
          <a:xfrm>
            <a:off x="2016473" y="3254204"/>
            <a:ext cx="331353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pt-BR"/>
            </a:defPPr>
            <a:lvl1pPr>
              <a:defRPr sz="1600">
                <a:solidFill>
                  <a:srgbClr val="83515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Linguagem de estilo CSS3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92AA7E4-9616-9A09-BAAA-8528F8CFCC55}"/>
              </a:ext>
            </a:extLst>
          </p:cNvPr>
          <p:cNvSpPr txBox="1"/>
          <p:nvPr/>
        </p:nvSpPr>
        <p:spPr>
          <a:xfrm>
            <a:off x="2016307" y="4401932"/>
            <a:ext cx="33135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programação PHP</a:t>
            </a:r>
            <a:endParaRPr lang="pt-BR" sz="1600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C2BEFA-BFAA-02EE-303B-14555BE27EFB}"/>
              </a:ext>
            </a:extLst>
          </p:cNvPr>
          <p:cNvSpPr txBox="1"/>
          <p:nvPr/>
        </p:nvSpPr>
        <p:spPr>
          <a:xfrm>
            <a:off x="7536300" y="2046643"/>
            <a:ext cx="29168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rgbClr val="835151"/>
                </a:solidFill>
                <a:latin typeface="Montserrat" panose="00000500000000000000" pitchFamily="2" charset="0"/>
              </a:rPr>
              <a:t>Framework </a:t>
            </a:r>
            <a:r>
              <a:rPr lang="pt-BR" sz="1600" dirty="0" err="1">
                <a:solidFill>
                  <a:srgbClr val="835151"/>
                </a:solidFill>
                <a:latin typeface="Montserrat" panose="00000500000000000000" pitchFamily="2" charset="0"/>
              </a:rPr>
              <a:t>Bootstrap</a:t>
            </a:r>
            <a:endParaRPr lang="pt-BR" sz="16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6070267-0730-2612-FEAB-3DC27FC1D365}"/>
              </a:ext>
            </a:extLst>
          </p:cNvPr>
          <p:cNvSpPr txBox="1"/>
          <p:nvPr/>
        </p:nvSpPr>
        <p:spPr>
          <a:xfrm>
            <a:off x="7536300" y="4648153"/>
            <a:ext cx="29168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rgbClr val="835151"/>
                </a:solidFill>
                <a:latin typeface="Montserrat" panose="00000500000000000000" pitchFamily="2" charset="0"/>
              </a:rPr>
              <a:t>Banco de Dados MySQL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F42E33B-25F0-107B-9C38-D097615F90A0}"/>
              </a:ext>
            </a:extLst>
          </p:cNvPr>
          <p:cNvSpPr txBox="1"/>
          <p:nvPr/>
        </p:nvSpPr>
        <p:spPr>
          <a:xfrm>
            <a:off x="7536301" y="5679043"/>
            <a:ext cx="29168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rgbClr val="835151"/>
                </a:solidFill>
                <a:latin typeface="Montserrat" panose="00000500000000000000" pitchFamily="2" charset="0"/>
              </a:rPr>
              <a:t>Servidor local XAMPP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98385D5-E4DE-4DB0-9974-C73D61A2E0CA}"/>
              </a:ext>
            </a:extLst>
          </p:cNvPr>
          <p:cNvSpPr/>
          <p:nvPr/>
        </p:nvSpPr>
        <p:spPr>
          <a:xfrm>
            <a:off x="927748" y="3142997"/>
            <a:ext cx="982525" cy="86300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2790FD-06B1-FE9F-B5C0-9D3D7C4DE9F5}"/>
              </a:ext>
            </a:extLst>
          </p:cNvPr>
          <p:cNvSpPr/>
          <p:nvPr/>
        </p:nvSpPr>
        <p:spPr>
          <a:xfrm>
            <a:off x="599878" y="2997498"/>
            <a:ext cx="1042453" cy="86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DA6D262-6374-318A-AD39-F7BA633FBD9A}"/>
              </a:ext>
            </a:extLst>
          </p:cNvPr>
          <p:cNvSpPr/>
          <p:nvPr/>
        </p:nvSpPr>
        <p:spPr>
          <a:xfrm>
            <a:off x="944366" y="4408318"/>
            <a:ext cx="982525" cy="86300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B5CA13F-A7FA-AF2A-995E-28EFF05D7FF4}"/>
              </a:ext>
            </a:extLst>
          </p:cNvPr>
          <p:cNvSpPr/>
          <p:nvPr/>
        </p:nvSpPr>
        <p:spPr>
          <a:xfrm>
            <a:off x="616496" y="4262819"/>
            <a:ext cx="1042453" cy="86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687C252-2E92-2919-43B1-23E11F502039}"/>
              </a:ext>
            </a:extLst>
          </p:cNvPr>
          <p:cNvSpPr/>
          <p:nvPr/>
        </p:nvSpPr>
        <p:spPr>
          <a:xfrm>
            <a:off x="943151" y="5562319"/>
            <a:ext cx="982525" cy="86300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4D5CC62-F94D-41DB-490F-40213903EF84}"/>
              </a:ext>
            </a:extLst>
          </p:cNvPr>
          <p:cNvSpPr/>
          <p:nvPr/>
        </p:nvSpPr>
        <p:spPr>
          <a:xfrm>
            <a:off x="615281" y="5416820"/>
            <a:ext cx="1042453" cy="86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025E945-270E-F472-C43C-9A0A6C7D4C92}"/>
              </a:ext>
            </a:extLst>
          </p:cNvPr>
          <p:cNvSpPr txBox="1"/>
          <p:nvPr/>
        </p:nvSpPr>
        <p:spPr>
          <a:xfrm>
            <a:off x="2016306" y="5634366"/>
            <a:ext cx="33135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programação </a:t>
            </a:r>
            <a:r>
              <a:rPr lang="pt-BR" sz="1600" dirty="0" err="1">
                <a:solidFill>
                  <a:srgbClr val="835151"/>
                </a:solidFill>
                <a:latin typeface="Montserrat" panose="00000500000000000000" pitchFamily="2" charset="0"/>
              </a:rPr>
              <a:t>JavaScript</a:t>
            </a:r>
            <a:endParaRPr lang="pt-BR" sz="1600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59D257F-CA32-C864-A147-B2EFD6BE0BD5}"/>
              </a:ext>
            </a:extLst>
          </p:cNvPr>
          <p:cNvGrpSpPr/>
          <p:nvPr/>
        </p:nvGrpSpPr>
        <p:grpSpPr>
          <a:xfrm>
            <a:off x="6174428" y="1719760"/>
            <a:ext cx="1310395" cy="1008502"/>
            <a:chOff x="6229584" y="1748209"/>
            <a:chExt cx="1310395" cy="100850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E330654-DD48-D427-8F64-D10CDC1DA70C}"/>
                </a:ext>
              </a:extLst>
            </p:cNvPr>
            <p:cNvSpPr/>
            <p:nvPr/>
          </p:nvSpPr>
          <p:spPr>
            <a:xfrm>
              <a:off x="6557454" y="1893708"/>
              <a:ext cx="982525" cy="863003"/>
            </a:xfrm>
            <a:prstGeom prst="rect">
              <a:avLst/>
            </a:prstGeom>
            <a:solidFill>
              <a:srgbClr val="83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E8E5C958-00E6-9C86-8B29-F8D1C9090802}"/>
                </a:ext>
              </a:extLst>
            </p:cNvPr>
            <p:cNvSpPr/>
            <p:nvPr/>
          </p:nvSpPr>
          <p:spPr>
            <a:xfrm>
              <a:off x="6229584" y="1748209"/>
              <a:ext cx="1042453" cy="863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4" name="Imagem 43" descr="Logotipo&#10;&#10;Descrição gerada automaticamente">
            <a:extLst>
              <a:ext uri="{FF2B5EF4-FFF2-40B4-BE49-F238E27FC236}">
                <a16:creationId xmlns:a16="http://schemas.microsoft.com/office/drawing/2014/main" id="{409000E6-FA37-2752-4D78-F8178B211A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25" y="1894011"/>
            <a:ext cx="532612" cy="53261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1E13D871-68F0-6607-9D13-7D0BABB1EE80}"/>
              </a:ext>
            </a:extLst>
          </p:cNvPr>
          <p:cNvGrpSpPr/>
          <p:nvPr/>
        </p:nvGrpSpPr>
        <p:grpSpPr>
          <a:xfrm>
            <a:off x="6168403" y="2997498"/>
            <a:ext cx="1310395" cy="1008502"/>
            <a:chOff x="6229584" y="1748209"/>
            <a:chExt cx="1310395" cy="1008502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44334897-A063-7630-02A9-372C16680F68}"/>
                </a:ext>
              </a:extLst>
            </p:cNvPr>
            <p:cNvSpPr/>
            <p:nvPr/>
          </p:nvSpPr>
          <p:spPr>
            <a:xfrm>
              <a:off x="6557454" y="1893708"/>
              <a:ext cx="982525" cy="863003"/>
            </a:xfrm>
            <a:prstGeom prst="rect">
              <a:avLst/>
            </a:prstGeom>
            <a:solidFill>
              <a:srgbClr val="83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B5272A6-AAFD-7B21-0131-BB854F9C3440}"/>
                </a:ext>
              </a:extLst>
            </p:cNvPr>
            <p:cNvSpPr/>
            <p:nvPr/>
          </p:nvSpPr>
          <p:spPr>
            <a:xfrm>
              <a:off x="6229584" y="1748209"/>
              <a:ext cx="1042453" cy="863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899BE6D6-6F0F-FB7B-1C98-00E2F64FFFA7}"/>
              </a:ext>
            </a:extLst>
          </p:cNvPr>
          <p:cNvGrpSpPr/>
          <p:nvPr/>
        </p:nvGrpSpPr>
        <p:grpSpPr>
          <a:xfrm>
            <a:off x="6168403" y="4262819"/>
            <a:ext cx="1310395" cy="1008502"/>
            <a:chOff x="6229584" y="1748209"/>
            <a:chExt cx="1310395" cy="1008502"/>
          </a:xfrm>
        </p:grpSpPr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878B861-1586-C503-41CA-BCC0588F56E5}"/>
                </a:ext>
              </a:extLst>
            </p:cNvPr>
            <p:cNvSpPr/>
            <p:nvPr/>
          </p:nvSpPr>
          <p:spPr>
            <a:xfrm>
              <a:off x="6557454" y="1893708"/>
              <a:ext cx="982525" cy="863003"/>
            </a:xfrm>
            <a:prstGeom prst="rect">
              <a:avLst/>
            </a:prstGeom>
            <a:solidFill>
              <a:srgbClr val="83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F5165FA-E7E4-3A06-90F3-EE8BF7C12733}"/>
                </a:ext>
              </a:extLst>
            </p:cNvPr>
            <p:cNvSpPr/>
            <p:nvPr/>
          </p:nvSpPr>
          <p:spPr>
            <a:xfrm>
              <a:off x="6229584" y="1748209"/>
              <a:ext cx="1042453" cy="863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325F3E3F-576B-9E3F-EBF7-5E9F17847F79}"/>
              </a:ext>
            </a:extLst>
          </p:cNvPr>
          <p:cNvGrpSpPr/>
          <p:nvPr/>
        </p:nvGrpSpPr>
        <p:grpSpPr>
          <a:xfrm>
            <a:off x="6165978" y="5422502"/>
            <a:ext cx="1310395" cy="1008502"/>
            <a:chOff x="6229584" y="1748209"/>
            <a:chExt cx="1310395" cy="1008502"/>
          </a:xfrm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C6C298A9-1683-AEC5-3E4B-97158E530408}"/>
                </a:ext>
              </a:extLst>
            </p:cNvPr>
            <p:cNvSpPr/>
            <p:nvPr/>
          </p:nvSpPr>
          <p:spPr>
            <a:xfrm>
              <a:off x="6557454" y="1893708"/>
              <a:ext cx="982525" cy="863003"/>
            </a:xfrm>
            <a:prstGeom prst="rect">
              <a:avLst/>
            </a:prstGeom>
            <a:solidFill>
              <a:srgbClr val="83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37AB67A2-71AB-C645-E897-3F2D541FF7EE}"/>
                </a:ext>
              </a:extLst>
            </p:cNvPr>
            <p:cNvSpPr/>
            <p:nvPr/>
          </p:nvSpPr>
          <p:spPr>
            <a:xfrm>
              <a:off x="6229584" y="1748209"/>
              <a:ext cx="1042453" cy="863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6" name="Imagem 45" descr="Desenho de cachorro com a língua de fora&#10;&#10;Descrição gerada automaticamente com confiança média">
            <a:extLst>
              <a:ext uri="{FF2B5EF4-FFF2-40B4-BE49-F238E27FC236}">
                <a16:creationId xmlns:a16="http://schemas.microsoft.com/office/drawing/2014/main" id="{15E3FDB2-37DA-2255-F838-54A33BB91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071" y="5591646"/>
            <a:ext cx="508266" cy="513349"/>
          </a:xfrm>
          <a:prstGeom prst="rect">
            <a:avLst/>
          </a:prstGeom>
        </p:spPr>
      </p:pic>
      <p:pic>
        <p:nvPicPr>
          <p:cNvPr id="42" name="Imagem 41" descr="Forma, Seta&#10;&#10;Descrição gerada automaticamente">
            <a:extLst>
              <a:ext uri="{FF2B5EF4-FFF2-40B4-BE49-F238E27FC236}">
                <a16:creationId xmlns:a16="http://schemas.microsoft.com/office/drawing/2014/main" id="{6A1804DE-7EAE-58CF-4EFF-BA00C37786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69" y="4454700"/>
            <a:ext cx="509769" cy="509769"/>
          </a:xfrm>
          <a:prstGeom prst="rect">
            <a:avLst/>
          </a:prstGeom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1BA0BCC7-8E0F-7D2D-964B-2534179FDCF4}"/>
              </a:ext>
            </a:extLst>
          </p:cNvPr>
          <p:cNvSpPr txBox="1"/>
          <p:nvPr/>
        </p:nvSpPr>
        <p:spPr>
          <a:xfrm>
            <a:off x="7536301" y="3339812"/>
            <a:ext cx="291680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rgbClr val="835151"/>
                </a:solidFill>
                <a:latin typeface="Montserrat" panose="00000500000000000000" pitchFamily="2" charset="0"/>
              </a:rPr>
              <a:t>JSON</a:t>
            </a:r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2133B8C2-4EF3-ED0B-211D-2E5351FD1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1" y="4340328"/>
            <a:ext cx="738511" cy="738511"/>
          </a:xfrm>
          <a:prstGeom prst="rect">
            <a:avLst/>
          </a:prstGeom>
        </p:spPr>
      </p:pic>
      <p:pic>
        <p:nvPicPr>
          <p:cNvPr id="39" name="Imagem 38" descr="Logotipo&#10;&#10;Descrição gerada automaticamente">
            <a:extLst>
              <a:ext uri="{FF2B5EF4-FFF2-40B4-BE49-F238E27FC236}">
                <a16:creationId xmlns:a16="http://schemas.microsoft.com/office/drawing/2014/main" id="{89B8EE2E-06B8-CA71-4C1F-B85FA1F43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25" y="3166605"/>
            <a:ext cx="516536" cy="516536"/>
          </a:xfrm>
          <a:prstGeom prst="rect">
            <a:avLst/>
          </a:prstGeom>
        </p:spPr>
      </p:pic>
      <p:pic>
        <p:nvPicPr>
          <p:cNvPr id="55" name="Imagem 54" descr="Logotipo&#10;&#10;Descrição gerada automaticamente">
            <a:extLst>
              <a:ext uri="{FF2B5EF4-FFF2-40B4-BE49-F238E27FC236}">
                <a16:creationId xmlns:a16="http://schemas.microsoft.com/office/drawing/2014/main" id="{F0D8470A-AEF4-8D2B-FC37-35E70C425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3" y="5634366"/>
            <a:ext cx="491742" cy="491742"/>
          </a:xfrm>
          <a:prstGeom prst="rect">
            <a:avLst/>
          </a:prstGeom>
        </p:spPr>
      </p:pic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34060EB9-0E5D-7629-B435-B300CA033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24" y="3187956"/>
            <a:ext cx="480768" cy="480768"/>
          </a:xfrm>
          <a:prstGeom prst="rect">
            <a:avLst/>
          </a:prstGeom>
        </p:spPr>
      </p:pic>
      <p:pic>
        <p:nvPicPr>
          <p:cNvPr id="59" name="Imagem 58" descr="Placa branca com texto preto sobre fundo branco&#10;&#10;Descrição gerada automaticamente">
            <a:extLst>
              <a:ext uri="{FF2B5EF4-FFF2-40B4-BE49-F238E27FC236}">
                <a16:creationId xmlns:a16="http://schemas.microsoft.com/office/drawing/2014/main" id="{308BA9AE-8A0A-7294-A02A-5379C6E2F0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8" y="1799585"/>
            <a:ext cx="703352" cy="7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733815"/>
            <a:ext cx="819265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MODELO ENTIDADE RELACIONAMENTO (MER)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1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3394C7-D982-346B-D8B1-F930B148D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2" y="0"/>
            <a:ext cx="10542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ATIVIDADES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92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318</Words>
  <Application>Microsoft Office PowerPoint</Application>
  <PresentationFormat>Widescreen</PresentationFormat>
  <Paragraphs>72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1" baseType="lpstr">
      <vt:lpstr>Arial</vt:lpstr>
      <vt:lpstr>Montserrat Medium</vt:lpstr>
      <vt:lpstr>Montserrat</vt:lpstr>
      <vt:lpstr>Calibri Light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GABRIELLA XAVIER DE SOUZA PEREIRA</dc:creator>
  <cp:lastModifiedBy>GABRIELLA XAVIER DE SOUZA PEREIRA</cp:lastModifiedBy>
  <cp:revision>43</cp:revision>
  <dcterms:created xsi:type="dcterms:W3CDTF">2022-06-01T05:05:58Z</dcterms:created>
  <dcterms:modified xsi:type="dcterms:W3CDTF">2022-11-28T20:53:18Z</dcterms:modified>
</cp:coreProperties>
</file>